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287CE-8AE0-4C59-B134-0B963244E8AB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469FC-679A-44E3-BAB1-6ADF49D06B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70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fld id="{90ABFE8F-9DB5-4608-A8C6-CF16925754CB}" type="slidenum">
              <a:rPr lang="zh-CN" altLang="en-US" sz="1200">
                <a:solidFill>
                  <a:prstClr val="black"/>
                </a:solidFill>
                <a:latin typeface="Calibri" pitchFamily="34" charset="0"/>
                <a:ea typeface="宋体" pitchFamily="2" charset="-122"/>
              </a:rPr>
              <a:pPr/>
              <a:t>1</a:t>
            </a:fld>
            <a:endParaRPr lang="zh-CN" altLang="en-US" sz="120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fld id="{90ABFE8F-9DB5-4608-A8C6-CF16925754CB}" type="slidenum">
              <a:rPr lang="zh-CN" altLang="en-US" sz="1200">
                <a:solidFill>
                  <a:prstClr val="black"/>
                </a:solidFill>
                <a:latin typeface="Calibri" pitchFamily="34" charset="0"/>
                <a:ea typeface="宋体" pitchFamily="2" charset="-122"/>
              </a:rPr>
              <a:pPr/>
              <a:t>2</a:t>
            </a:fld>
            <a:endParaRPr lang="zh-CN" altLang="en-US" sz="120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88" y="-91017"/>
            <a:ext cx="9299576" cy="702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33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6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openxmlformats.org/officeDocument/2006/relationships/image" Target="../media/image10.png"/><Relationship Id="rId4" Type="http://schemas.openxmlformats.org/officeDocument/2006/relationships/image" Target="../media/image2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1" y="1208618"/>
            <a:ext cx="504825" cy="46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4" y="1035051"/>
            <a:ext cx="377825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436034"/>
            <a:ext cx="684213" cy="6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图片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93701"/>
            <a:ext cx="1087438" cy="1327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图片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5143500"/>
            <a:ext cx="1263650" cy="143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9" name="文本框 45"/>
          <p:cNvSpPr txBox="1">
            <a:spLocks noChangeArrowheads="1"/>
          </p:cNvSpPr>
          <p:nvPr/>
        </p:nvSpPr>
        <p:spPr bwMode="auto">
          <a:xfrm>
            <a:off x="7134226" y="2055285"/>
            <a:ext cx="8112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pPr algn="ctr"/>
            <a:endParaRPr lang="zh-CN" altLang="en-US" sz="4000">
              <a:solidFill>
                <a:prstClr val="white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843808" y="1916832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sz="440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95963"/>
            <a:ext cx="7670690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dirty="0">
                <a:solidFill>
                  <a:schemeClr val="bg1"/>
                </a:solidFill>
              </a:rPr>
              <a:t> </a:t>
            </a:r>
            <a:r>
              <a:rPr lang="zh-CN" altLang="en-US" sz="4400" dirty="0" smtClean="0">
                <a:solidFill>
                  <a:schemeClr val="bg1"/>
                </a:solidFill>
              </a:rPr>
              <a:t> </a:t>
            </a:r>
            <a:r>
              <a:rPr lang="zh-CN" altLang="en-US" sz="4400" dirty="0" smtClean="0">
                <a:solidFill>
                  <a:schemeClr val="bg1"/>
                </a:solidFill>
              </a:rPr>
              <a:t>谈古论今</a:t>
            </a:r>
            <a:r>
              <a:rPr lang="en-US" altLang="zh-CN" sz="4400" dirty="0" smtClean="0">
                <a:solidFill>
                  <a:schemeClr val="bg1"/>
                </a:solidFill>
              </a:rPr>
              <a:t>——</a:t>
            </a:r>
            <a:r>
              <a:rPr lang="zh-CN" altLang="en-US" sz="4400" dirty="0" smtClean="0">
                <a:solidFill>
                  <a:schemeClr val="bg1"/>
                </a:solidFill>
              </a:rPr>
              <a:t>中外古代数学史</a:t>
            </a:r>
            <a:endParaRPr lang="en-US" altLang="zh-CN" sz="4400" dirty="0" smtClean="0">
              <a:solidFill>
                <a:schemeClr val="bg1"/>
              </a:solidFill>
            </a:endParaRPr>
          </a:p>
          <a:p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 课程简介：由于</a:t>
            </a:r>
            <a:r>
              <a:rPr lang="en-US" altLang="zh-CN" sz="2000" dirty="0" smtClean="0">
                <a:solidFill>
                  <a:schemeClr val="bg1"/>
                </a:solidFill>
              </a:rPr>
              <a:t>2019</a:t>
            </a:r>
            <a:r>
              <a:rPr lang="zh-CN" altLang="en-US" sz="2000" dirty="0" smtClean="0">
                <a:solidFill>
                  <a:schemeClr val="bg1"/>
                </a:solidFill>
              </a:rPr>
              <a:t>年高考考纲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做了较大的修订，增加了中华传统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文化的考核内容，对应数学学科也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做出了相应调整，增加了数学文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化的要求，同时新的人教</a:t>
            </a:r>
            <a:r>
              <a:rPr lang="en-US" altLang="zh-CN" sz="2000" dirty="0" smtClean="0">
                <a:solidFill>
                  <a:schemeClr val="bg1"/>
                </a:solidFill>
              </a:rPr>
              <a:t>A</a:t>
            </a:r>
            <a:r>
              <a:rPr lang="zh-CN" altLang="en-US" sz="2000" dirty="0" smtClean="0">
                <a:solidFill>
                  <a:schemeClr val="bg1"/>
                </a:solidFill>
              </a:rPr>
              <a:t>版普通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高中数学科教科书出版了，于是</a:t>
            </a:r>
            <a:r>
              <a:rPr lang="zh-CN" altLang="en-US" sz="2000" dirty="0">
                <a:solidFill>
                  <a:schemeClr val="bg1"/>
                </a:solidFill>
              </a:rPr>
              <a:t>谈</a:t>
            </a:r>
            <a:r>
              <a:rPr lang="zh-CN" altLang="en-US" sz="2000" dirty="0" smtClean="0">
                <a:solidFill>
                  <a:schemeClr val="bg1"/>
                </a:solidFill>
              </a:rPr>
              <a:t>古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论</a:t>
            </a:r>
            <a:r>
              <a:rPr lang="zh-CN" altLang="en-US" sz="2000" dirty="0">
                <a:solidFill>
                  <a:schemeClr val="bg1"/>
                </a:solidFill>
              </a:rPr>
              <a:t>今</a:t>
            </a:r>
            <a:r>
              <a:rPr lang="en-US" altLang="zh-CN" sz="2000" dirty="0">
                <a:solidFill>
                  <a:schemeClr val="bg1"/>
                </a:solidFill>
              </a:rPr>
              <a:t>——</a:t>
            </a:r>
            <a:r>
              <a:rPr lang="zh-CN" altLang="en-US" sz="2000" dirty="0">
                <a:solidFill>
                  <a:schemeClr val="bg1"/>
                </a:solidFill>
              </a:rPr>
              <a:t>中外古代数学史的</a:t>
            </a:r>
            <a:r>
              <a:rPr lang="zh-CN" altLang="en-US" sz="2000" dirty="0" smtClean="0">
                <a:solidFill>
                  <a:schemeClr val="bg1"/>
                </a:solidFill>
              </a:rPr>
              <a:t>校本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课程</a:t>
            </a:r>
            <a:r>
              <a:rPr lang="zh-CN" altLang="en-US" sz="2000" dirty="0">
                <a:solidFill>
                  <a:schemeClr val="bg1"/>
                </a:solidFill>
              </a:rPr>
              <a:t>就应运而生了，</a:t>
            </a:r>
            <a:r>
              <a:rPr lang="zh-CN" altLang="en-US" sz="2000" dirty="0" smtClean="0">
                <a:solidFill>
                  <a:schemeClr val="bg1"/>
                </a:solidFill>
              </a:rPr>
              <a:t>就量身定制一套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数学</a:t>
            </a:r>
            <a:r>
              <a:rPr lang="zh-CN" altLang="en-US" sz="2000" smtClean="0">
                <a:solidFill>
                  <a:schemeClr val="bg1"/>
                </a:solidFill>
              </a:rPr>
              <a:t>文化同步的补充</a:t>
            </a:r>
            <a:r>
              <a:rPr lang="zh-CN" altLang="en-US" sz="2000" dirty="0" smtClean="0">
                <a:solidFill>
                  <a:schemeClr val="bg1"/>
                </a:solidFill>
              </a:rPr>
              <a:t>数学发展史，增厚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数学文化底蕴的延伸资源，希望孩子们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r>
              <a:rPr lang="zh-CN" altLang="en-US" sz="2000" dirty="0" smtClean="0">
                <a:solidFill>
                  <a:schemeClr val="bg1"/>
                </a:solidFill>
              </a:rPr>
              <a:t>也能认识到数学生动鲜活的一面，</a:t>
            </a:r>
            <a:r>
              <a:rPr lang="zh-CN" altLang="en-US" sz="2000" dirty="0" smtClean="0">
                <a:solidFill>
                  <a:schemeClr val="bg1"/>
                </a:solidFill>
              </a:rPr>
              <a:t>进而爱上数学。</a:t>
            </a:r>
            <a:endParaRPr lang="en-US" altLang="zh-CN" sz="2000" dirty="0">
              <a:solidFill>
                <a:schemeClr val="bg1"/>
              </a:solidFill>
            </a:endParaRPr>
          </a:p>
          <a:p>
            <a:r>
              <a:rPr lang="en-US" altLang="zh-CN" sz="4400" dirty="0" smtClean="0">
                <a:solidFill>
                  <a:schemeClr val="bg1"/>
                </a:solidFill>
              </a:rPr>
              <a:t>                         </a:t>
            </a:r>
            <a:endParaRPr lang="zh-CN" altLang="en-US" sz="440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lenovo\Desktop\图片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004" y="2898273"/>
            <a:ext cx="3183629" cy="2829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416303"/>
      </p:ext>
    </p:extLst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915013"/>
            <a:ext cx="2562900" cy="215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1" y="1208618"/>
            <a:ext cx="504825" cy="46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图片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4" y="1035051"/>
            <a:ext cx="377825" cy="347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图片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436034"/>
            <a:ext cx="684213" cy="63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图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93701"/>
            <a:ext cx="1087438" cy="1327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图片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038" y="5143500"/>
            <a:ext cx="1263650" cy="143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图片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883151"/>
            <a:ext cx="1801812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9" name="文本框 45"/>
          <p:cNvSpPr txBox="1">
            <a:spLocks noChangeArrowheads="1"/>
          </p:cNvSpPr>
          <p:nvPr/>
        </p:nvSpPr>
        <p:spPr bwMode="auto">
          <a:xfrm>
            <a:off x="7134226" y="2055285"/>
            <a:ext cx="8112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Nexa Light" pitchFamily="50" charset="0"/>
                <a:ea typeface="华康少女文字W5(P)" pitchFamily="82" charset="-122"/>
              </a:defRPr>
            </a:lvl9pPr>
          </a:lstStyle>
          <a:p>
            <a:pPr algn="ctr"/>
            <a:endParaRPr lang="zh-CN" altLang="en-US" sz="4000">
              <a:solidFill>
                <a:prstClr val="white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843808" y="1916832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sz="4400" dirty="0">
              <a:solidFill>
                <a:prstClr val="white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436" y="389581"/>
            <a:ext cx="4740087" cy="3602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35181"/>
            <a:ext cx="3511424" cy="286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556792"/>
            <a:ext cx="2087687" cy="4541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1893590"/>
      </p:ext>
    </p:extLst>
  </p:cSld>
  <p:clrMapOvr>
    <a:masterClrMapping/>
  </p:clrMapOvr>
  <p:transition spd="med" advClick="0" advTm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123</Words>
  <Application>Microsoft Office PowerPoint</Application>
  <PresentationFormat>全屏显示(4:3)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10</cp:revision>
  <dcterms:created xsi:type="dcterms:W3CDTF">2021-03-16T06:32:06Z</dcterms:created>
  <dcterms:modified xsi:type="dcterms:W3CDTF">2021-03-16T08:31:29Z</dcterms:modified>
</cp:coreProperties>
</file>